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73" r:id="rId4"/>
    <p:sldId id="258" r:id="rId5"/>
    <p:sldId id="260" r:id="rId6"/>
    <p:sldId id="261" r:id="rId7"/>
    <p:sldId id="262" r:id="rId8"/>
    <p:sldId id="263" r:id="rId9"/>
    <p:sldId id="267" r:id="rId10"/>
    <p:sldId id="266" r:id="rId11"/>
    <p:sldId id="265" r:id="rId12"/>
    <p:sldId id="270" r:id="rId13"/>
    <p:sldId id="271" r:id="rId14"/>
    <p:sldId id="272" r:id="rId15"/>
    <p:sldId id="269" r:id="rId16"/>
    <p:sldId id="268" r:id="rId17"/>
    <p:sldId id="259" r:id="rId18"/>
  </p:sldIdLst>
  <p:sldSz cx="9144000" cy="5143500" type="screen16x9"/>
  <p:notesSz cx="6858000" cy="9144000"/>
  <p:embeddedFontLst>
    <p:embeddedFont>
      <p:font typeface="Poppins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oppins ExtraBold" panose="020B0604020202020204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1"/>
    <a:srgbClr val="009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deO\Desktop\FORTALECIMIENTO%20A%20LAS%20CARRERAS%20TECNOLOGICAS\ENCUESTAS\Relevamiento%20Plan%20de%20Fortalecimiento%20julio-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deO\Desktop\FORTALECIMIENTO%20A%20LAS%20CARRERAS%20TECNOLOGICAS\ENCUESTAS\Relevamiento%20Plan%20de%20Fortalecimiento%20julio-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deO\Desktop\FORTALECIMIENTO%20A%20LAS%20CARRERAS%20TECNOLOGICAS\ENCUESTAS\Relevamiento%20Plan%20de%20Fortalecimiento%20julio-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deO\Desktop\FORTALECIMIENTO%20A%20LAS%20CARRERAS%20TECNOLOGICAS\ENCUESTAS\Relevamiento%20Plan%20de%20Fortalecimiento%20julio-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136789151356081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37937445319335078"/>
          <c:y val="0.22777777777777777"/>
          <c:w val="0.36347353455818021"/>
          <c:h val="0.60578922426363369"/>
        </c:manualLayout>
      </c:layout>
      <c:doughnutChart>
        <c:varyColors val="1"/>
        <c:ser>
          <c:idx val="0"/>
          <c:order val="0"/>
          <c:tx>
            <c:strRef>
              <c:f>'[Relevamiento Plan de Fortalecimiento julio-2024.xlsx]Hoja1'!$G$1</c:f>
              <c:strCache>
                <c:ptCount val="1"/>
                <c:pt idx="0">
                  <c:v>¿Cursó o se encuentra cursando actualmente alguna materia del Plan?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'[Relevamiento Plan de Fortalecimiento julio-2024.xlsx]Hoja1'!$F$2:$F$3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'[Relevamiento Plan de Fortalecimiento julio-2024.xlsx]Hoja1'!$G$2:$G$3</c:f>
              <c:numCache>
                <c:formatCode>General</c:formatCode>
                <c:ptCount val="2"/>
                <c:pt idx="0">
                  <c:v>10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649978127734034"/>
          <c:y val="0.8891225575969669"/>
          <c:w val="0.12700043744531933"/>
          <c:h val="7.384040536599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67900532156953"/>
          <c:y val="3.93977724747617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'[Relevamiento Plan de Fortalecimiento julio-2024.xlsx]Hoja1'!$I$1</c:f>
              <c:strCache>
                <c:ptCount val="1"/>
                <c:pt idx="0">
                  <c:v>¿Tiene interés en continuar la formación para obtener el postítulo?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'[Relevamiento Plan de Fortalecimiento julio-2024.xlsx]Hoja1'!$H$2:$H$4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Tal vez</c:v>
                </c:pt>
              </c:strCache>
            </c:strRef>
          </c:cat>
          <c:val>
            <c:numRef>
              <c:f>'[Relevamiento Plan de Fortalecimiento julio-2024.xlsx]Hoja1'!$I$2:$I$4</c:f>
              <c:numCache>
                <c:formatCode>General</c:formatCode>
                <c:ptCount val="3"/>
                <c:pt idx="0">
                  <c:v>7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'[Relevamiento Plan de Fortalecimiento julio-2024.xlsx]Hoja1'!$T$1</c:f>
              <c:strCache>
                <c:ptCount val="1"/>
                <c:pt idx="0">
                  <c:v>¿Cree que la propuesta educativa se adapta a su ámbito laboral?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'[Relevamiento Plan de Fortalecimiento julio-2024.xlsx]Hoja1'!$S$2:$S$4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Tal vez</c:v>
                </c:pt>
              </c:strCache>
            </c:strRef>
          </c:cat>
          <c:val>
            <c:numRef>
              <c:f>'[Relevamiento Plan de Fortalecimiento julio-2024.xlsx]Hoja1'!$T$2:$T$4</c:f>
              <c:numCache>
                <c:formatCode>General</c:formatCode>
                <c:ptCount val="3"/>
                <c:pt idx="0">
                  <c:v>8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'[Relevamiento Plan de Fortalecimiento julio-2024.xlsx]Hoja1'!$V$1</c:f>
              <c:strCache>
                <c:ptCount val="1"/>
                <c:pt idx="0">
                  <c:v>¿Cree que la propuesta educativa es accesible?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'[Relevamiento Plan de Fortalecimiento julio-2024.xlsx]Hoja1'!$U$2:$U$4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Tal vez</c:v>
                </c:pt>
              </c:strCache>
            </c:strRef>
          </c:cat>
          <c:val>
            <c:numRef>
              <c:f>'[Relevamiento Plan de Fortalecimiento julio-2024.xlsx]Hoja1'!$V$2:$V$4</c:f>
              <c:numCache>
                <c:formatCode>General</c:formatCode>
                <c:ptCount val="3"/>
                <c:pt idx="0">
                  <c:v>6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534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037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1524645cc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1524645cc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032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1524645cc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1524645cc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6227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1524645cc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1524645cc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4367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1524645cc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1524645cc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0074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1524645cc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1524645cc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5437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1524645cc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1524645cc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51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1524645cc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1524645cc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7931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1524645cc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1524645cc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411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1524645cc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1524645cc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067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1524645cc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1524645cc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6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1524645cc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1524645cc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179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1524645cc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1524645cc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702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1524645cc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1524645cc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231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1524645cc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1524645cc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23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1524645cc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1524645cc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849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1524645cc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1524645cc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45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286000" y="1030779"/>
            <a:ext cx="6165775" cy="278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chemeClr val="bg1"/>
                </a:solidFill>
              </a:rPr>
              <a:t>PLAN DE FORTALECIMIENTO </a:t>
            </a:r>
            <a:r>
              <a:rPr lang="es-ES" sz="2000" dirty="0" smtClean="0">
                <a:solidFill>
                  <a:schemeClr val="bg1"/>
                </a:solidFill>
              </a:rPr>
              <a:t>DE LAS </a:t>
            </a:r>
            <a:r>
              <a:rPr lang="es-ES" sz="2000" dirty="0">
                <a:solidFill>
                  <a:schemeClr val="bg1"/>
                </a:solidFill>
              </a:rPr>
              <a:t>CARRERAS TECNOLÓGICAS</a:t>
            </a:r>
            <a:endParaRPr sz="2000" b="1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Charla informativa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s" sz="1600" b="1" i="1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s" sz="16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s" sz="1600" b="1" i="1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s" sz="16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s" sz="1600" b="1" i="1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Escuela</a:t>
            </a:r>
            <a:r>
              <a:rPr lang="es" sz="16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Graduados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Directora y Asistentes Académicas</a:t>
            </a:r>
            <a:endParaRPr sz="16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291900" y="408800"/>
            <a:ext cx="68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22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Título </a:t>
            </a:r>
            <a:endParaRPr sz="222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1291900" y="691900"/>
            <a:ext cx="7214400" cy="359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>
              <a:buNone/>
            </a:pPr>
            <a:r>
              <a:rPr lang="es-ES" sz="1900" dirty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INOFRME </a:t>
            </a:r>
            <a:r>
              <a:rPr lang="es-ES" sz="1900" dirty="0" smtClean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2024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dirty="0" smtClean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CONSEJO</a:t>
            </a:r>
          </a:p>
          <a:p>
            <a:pPr marL="114300" indent="0">
              <a:buNone/>
            </a:pPr>
            <a:endParaRPr lang="es-ES" sz="2300" dirty="0" smtClean="0"/>
          </a:p>
          <a:p>
            <a:pPr marL="114300" indent="0">
              <a:buNone/>
            </a:pPr>
            <a:r>
              <a:rPr lang="es-ES" sz="1900" dirty="0" smtClean="0"/>
              <a:t>Al total de cursos de acuerdo al plan se debe agregar los </a:t>
            </a:r>
            <a:r>
              <a:rPr lang="es-ES" sz="1900" b="1" dirty="0" smtClean="0"/>
              <a:t>20 créditos del Trabajo Final</a:t>
            </a:r>
            <a:r>
              <a:rPr lang="es-ES" sz="1900" dirty="0" smtClean="0"/>
              <a:t> que los obtienen luego de la evaluación correspondiente.</a:t>
            </a:r>
          </a:p>
          <a:p>
            <a:pPr marL="114300" indent="0">
              <a:buNone/>
            </a:pPr>
            <a:endParaRPr lang="es-ES" sz="1900" dirty="0"/>
          </a:p>
          <a:p>
            <a:pPr marL="114300" indent="0">
              <a:buNone/>
            </a:pPr>
            <a:r>
              <a:rPr lang="es-ES" sz="1900" dirty="0" smtClean="0"/>
              <a:t>En este </a:t>
            </a:r>
            <a:r>
              <a:rPr lang="es-ES" sz="1900" dirty="0"/>
              <a:t>proceso del </a:t>
            </a:r>
            <a:r>
              <a:rPr lang="es-ES" sz="1900" dirty="0" smtClean="0"/>
              <a:t>PFCT el </a:t>
            </a:r>
            <a:r>
              <a:rPr lang="es-ES" sz="1900" b="1" dirty="0"/>
              <a:t>52% de </a:t>
            </a:r>
            <a:r>
              <a:rPr lang="es-ES" sz="1900" b="1" dirty="0" smtClean="0"/>
              <a:t>los y las docentes </a:t>
            </a:r>
            <a:r>
              <a:rPr lang="es-ES" sz="1900" b="1" dirty="0"/>
              <a:t>de la Carrera de Laboratoristas han obtenido al 30 de abril entre 12 y 28 créditos y el 48% entre 4 y 8 créditos.</a:t>
            </a:r>
          </a:p>
          <a:p>
            <a:pPr marL="114300" indent="0">
              <a:buNone/>
            </a:pPr>
            <a:r>
              <a:rPr lang="es-ES" sz="1900" dirty="0"/>
              <a:t>De mayo a noviembre de 2024 se dictarán 7 cursos (total 27 créditos) </a:t>
            </a:r>
            <a:r>
              <a:rPr lang="es-ES" sz="1900" dirty="0" smtClean="0"/>
              <a:t>que permitirán alcanzar los créditos para cumplir con la propuesta del PF.</a:t>
            </a:r>
            <a:endParaRPr lang="es-ES" sz="1900" i="1" dirty="0" smtClean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i="1" dirty="0" smtClean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 smtClean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5429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291900" y="408800"/>
            <a:ext cx="68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es-ES" sz="1600" dirty="0" smtClean="0">
                <a:solidFill>
                  <a:schemeClr val="bg1"/>
                </a:solidFill>
                <a:ea typeface="Poppins"/>
              </a:rPr>
              <a:t/>
            </a:r>
            <a:br>
              <a:rPr lang="es-ES" sz="1600" dirty="0" smtClean="0">
                <a:solidFill>
                  <a:schemeClr val="bg1"/>
                </a:solidFill>
                <a:ea typeface="Poppins"/>
              </a:rPr>
            </a:br>
            <a:r>
              <a:rPr lang="es-ES" sz="2000" dirty="0" smtClean="0">
                <a:solidFill>
                  <a:schemeClr val="bg1"/>
                </a:solidFill>
                <a:ea typeface="Poppins"/>
              </a:rPr>
              <a:t>ENCUESTA DE OPINIÓN</a:t>
            </a:r>
            <a:br>
              <a:rPr lang="es-ES" sz="2000" dirty="0" smtClean="0">
                <a:solidFill>
                  <a:schemeClr val="bg1"/>
                </a:solidFill>
                <a:ea typeface="Poppins"/>
              </a:rPr>
            </a:br>
            <a:r>
              <a:rPr lang="es-ES" sz="1600" dirty="0">
                <a:solidFill>
                  <a:schemeClr val="bg1"/>
                </a:solidFill>
                <a:ea typeface="Poppins"/>
              </a:rPr>
              <a:t>j</a:t>
            </a:r>
            <a:r>
              <a:rPr lang="es-ES" sz="1600" dirty="0" smtClean="0">
                <a:solidFill>
                  <a:schemeClr val="bg1"/>
                </a:solidFill>
                <a:ea typeface="Poppins"/>
              </a:rPr>
              <a:t>ulio 2024</a:t>
            </a:r>
            <a:br>
              <a:rPr lang="es-ES" sz="1600" dirty="0" smtClean="0">
                <a:solidFill>
                  <a:schemeClr val="bg1"/>
                </a:solidFill>
                <a:ea typeface="Poppins"/>
              </a:rPr>
            </a:br>
            <a:endParaRPr sz="1600" b="1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291900" y="1397008"/>
            <a:ext cx="7082158" cy="228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endParaRPr lang="es-ES" sz="15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114300" indent="0" algn="just">
              <a:buNone/>
            </a:pPr>
            <a:r>
              <a:rPr lang="es-ES" sz="1600" dirty="0" smtClean="0">
                <a:latin typeface="+mj-lt"/>
                <a:ea typeface="Calibri"/>
                <a:cs typeface="Calibri"/>
                <a:sym typeface="Calibri"/>
              </a:rPr>
              <a:t>Total de encuestas enviadas: 30 (93% Laboratoristas) </a:t>
            </a:r>
          </a:p>
          <a:p>
            <a:pPr marL="114300" indent="0" algn="just">
              <a:buNone/>
            </a:pPr>
            <a:endParaRPr lang="es-ES" sz="1600" dirty="0" smtClean="0">
              <a:latin typeface="+mj-lt"/>
              <a:ea typeface="Calibri"/>
              <a:cs typeface="Calibri"/>
              <a:sym typeface="Calibri"/>
            </a:endParaRPr>
          </a:p>
          <a:p>
            <a:pPr marL="114300" indent="0" algn="just">
              <a:buNone/>
            </a:pPr>
            <a:r>
              <a:rPr lang="es-ES" sz="1600" dirty="0" smtClean="0">
                <a:latin typeface="+mj-lt"/>
                <a:ea typeface="Calibri"/>
                <a:cs typeface="Calibri"/>
                <a:sym typeface="Calibri"/>
              </a:rPr>
              <a:t>Total de respuestas: 11 (91% Laboratoristas)</a:t>
            </a:r>
          </a:p>
          <a:p>
            <a:pPr marL="114300" indent="0" algn="just">
              <a:buNone/>
            </a:pPr>
            <a:endParaRPr lang="es-ES" sz="1600" dirty="0" smtClean="0">
              <a:latin typeface="+mj-lt"/>
              <a:ea typeface="Calibri"/>
              <a:cs typeface="Calibri"/>
              <a:sym typeface="Calibri"/>
            </a:endParaRPr>
          </a:p>
          <a:p>
            <a:pPr marL="114300" indent="0" algn="just">
              <a:buNone/>
            </a:pPr>
            <a:r>
              <a:rPr lang="es-ES" sz="1600" dirty="0" smtClean="0">
                <a:latin typeface="+mj-lt"/>
                <a:ea typeface="Calibri"/>
                <a:cs typeface="Calibri"/>
                <a:sym typeface="Calibri"/>
              </a:rPr>
              <a:t>Plazo de respuesta: 02/07/2024 – 15/07/2024</a:t>
            </a:r>
          </a:p>
          <a:p>
            <a:pPr marL="114300" indent="0" algn="just">
              <a:buNone/>
            </a:pPr>
            <a:endParaRPr lang="es-ES" sz="1600" b="1" dirty="0">
              <a:latin typeface="+mj-lt"/>
              <a:ea typeface="Calibri"/>
              <a:cs typeface="Calibri"/>
              <a:sym typeface="Calibri"/>
            </a:endParaRPr>
          </a:p>
          <a:p>
            <a:pPr marL="114300" indent="0" algn="just">
              <a:buNone/>
            </a:pPr>
            <a:r>
              <a:rPr lang="es-ES" sz="1600" b="1" dirty="0" smtClean="0">
                <a:latin typeface="+mj-lt"/>
                <a:ea typeface="Calibri"/>
                <a:cs typeface="Calibri"/>
                <a:sym typeface="Calibri"/>
              </a:rPr>
              <a:t>El total de docentes que respondió la encuesta escuchó hablar del PFCT, sin embargo el 54% no había accedido al documento de trabajo de Decanato 2022. </a:t>
            </a:r>
          </a:p>
          <a:p>
            <a:pPr marL="114300" indent="0" algn="just">
              <a:buNone/>
            </a:pPr>
            <a:endParaRPr sz="15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37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291900" y="408800"/>
            <a:ext cx="68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es-ES" sz="1600" dirty="0" smtClean="0">
                <a:solidFill>
                  <a:schemeClr val="bg1"/>
                </a:solidFill>
                <a:ea typeface="Poppins"/>
              </a:rPr>
              <a:t/>
            </a:r>
            <a:br>
              <a:rPr lang="es-ES" sz="1600" dirty="0" smtClean="0">
                <a:solidFill>
                  <a:schemeClr val="bg1"/>
                </a:solidFill>
                <a:ea typeface="Poppins"/>
              </a:rPr>
            </a:br>
            <a:r>
              <a:rPr lang="es-ES" sz="2000" dirty="0" smtClean="0">
                <a:solidFill>
                  <a:schemeClr val="bg1"/>
                </a:solidFill>
                <a:ea typeface="Poppins"/>
              </a:rPr>
              <a:t>ENCUESTA DE OPINIÓN</a:t>
            </a:r>
            <a:br>
              <a:rPr lang="es-ES" sz="2000" dirty="0" smtClean="0">
                <a:solidFill>
                  <a:schemeClr val="bg1"/>
                </a:solidFill>
                <a:ea typeface="Poppins"/>
              </a:rPr>
            </a:br>
            <a:r>
              <a:rPr lang="es-ES" sz="1600" dirty="0">
                <a:solidFill>
                  <a:schemeClr val="bg1"/>
                </a:solidFill>
                <a:ea typeface="Poppins"/>
              </a:rPr>
              <a:t>j</a:t>
            </a:r>
            <a:r>
              <a:rPr lang="es-ES" sz="1600" dirty="0" smtClean="0">
                <a:solidFill>
                  <a:schemeClr val="bg1"/>
                </a:solidFill>
                <a:ea typeface="Poppins"/>
              </a:rPr>
              <a:t>ulio 2024</a:t>
            </a:r>
            <a:br>
              <a:rPr lang="es-ES" sz="1600" dirty="0" smtClean="0">
                <a:solidFill>
                  <a:schemeClr val="bg1"/>
                </a:solidFill>
                <a:ea typeface="Poppins"/>
              </a:rPr>
            </a:br>
            <a:endParaRPr sz="1600" b="1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291900" y="1612668"/>
            <a:ext cx="7082158" cy="228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endParaRPr lang="es-ES" sz="15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114300" indent="0" algn="just">
              <a:buNone/>
            </a:pPr>
            <a:endParaRPr sz="1500" b="1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990268"/>
              </p:ext>
            </p:extLst>
          </p:nvPr>
        </p:nvGraphicFramePr>
        <p:xfrm>
          <a:off x="548325" y="1716656"/>
          <a:ext cx="4342852" cy="263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362037"/>
              </p:ext>
            </p:extLst>
          </p:nvPr>
        </p:nvGraphicFramePr>
        <p:xfrm>
          <a:off x="4390846" y="1725284"/>
          <a:ext cx="4408098" cy="257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669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291900" y="408800"/>
            <a:ext cx="68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es-ES" sz="1600" dirty="0" smtClean="0">
                <a:solidFill>
                  <a:schemeClr val="bg1"/>
                </a:solidFill>
                <a:ea typeface="Poppins"/>
              </a:rPr>
              <a:t/>
            </a:r>
            <a:br>
              <a:rPr lang="es-ES" sz="1600" dirty="0" smtClean="0">
                <a:solidFill>
                  <a:schemeClr val="bg1"/>
                </a:solidFill>
                <a:ea typeface="Poppins"/>
              </a:rPr>
            </a:br>
            <a:r>
              <a:rPr lang="es-ES" sz="2000" dirty="0" smtClean="0">
                <a:solidFill>
                  <a:schemeClr val="bg1"/>
                </a:solidFill>
                <a:ea typeface="Poppins"/>
              </a:rPr>
              <a:t>ENCUESTA DE OPINIÓN</a:t>
            </a:r>
            <a:br>
              <a:rPr lang="es-ES" sz="2000" dirty="0" smtClean="0">
                <a:solidFill>
                  <a:schemeClr val="bg1"/>
                </a:solidFill>
                <a:ea typeface="Poppins"/>
              </a:rPr>
            </a:br>
            <a:r>
              <a:rPr lang="es-ES" sz="1600" dirty="0">
                <a:solidFill>
                  <a:schemeClr val="bg1"/>
                </a:solidFill>
                <a:ea typeface="Poppins"/>
              </a:rPr>
              <a:t>j</a:t>
            </a:r>
            <a:r>
              <a:rPr lang="es-ES" sz="1600" dirty="0" smtClean="0">
                <a:solidFill>
                  <a:schemeClr val="bg1"/>
                </a:solidFill>
                <a:ea typeface="Poppins"/>
              </a:rPr>
              <a:t>ulio 2024</a:t>
            </a:r>
            <a:br>
              <a:rPr lang="es-ES" sz="1600" dirty="0" smtClean="0">
                <a:solidFill>
                  <a:schemeClr val="bg1"/>
                </a:solidFill>
                <a:ea typeface="Poppins"/>
              </a:rPr>
            </a:br>
            <a:endParaRPr sz="1600" b="1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291900" y="1612668"/>
            <a:ext cx="7082158" cy="228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endParaRPr lang="es-ES" sz="15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114300" indent="0" algn="just">
              <a:buNone/>
            </a:pPr>
            <a:endParaRPr sz="15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91900" y="1768414"/>
            <a:ext cx="7489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El </a:t>
            </a:r>
            <a:r>
              <a:rPr lang="es-ES" sz="1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36% </a:t>
            </a:r>
            <a:r>
              <a:rPr lang="es-E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de los y las docentes que respondieron la encuesta </a:t>
            </a:r>
            <a:r>
              <a:rPr lang="es-ES" sz="1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no conocía la propuesta educativa</a:t>
            </a:r>
            <a:r>
              <a:rPr lang="es-E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de la EGFO 2022- 2024</a:t>
            </a:r>
          </a:p>
          <a:p>
            <a:endParaRPr lang="es-ES" sz="16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r>
              <a:rPr lang="es-E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Al </a:t>
            </a:r>
            <a:r>
              <a:rPr lang="es-ES" sz="1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82%</a:t>
            </a:r>
            <a:r>
              <a:rPr lang="es-E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le resulto </a:t>
            </a:r>
            <a:r>
              <a:rPr lang="es-ES" sz="1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de su interés.</a:t>
            </a:r>
          </a:p>
          <a:p>
            <a:endParaRPr lang="es-ES" sz="1600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r>
              <a:rPr lang="es-E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Temáticas </a:t>
            </a:r>
            <a:r>
              <a:rPr lang="es-ES" sz="16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sugeridas para </a:t>
            </a:r>
            <a:r>
              <a:rPr lang="es-ES" sz="1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incluir en la propuesta:</a:t>
            </a:r>
          </a:p>
          <a:p>
            <a:pPr marL="285750" lvl="7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	Parte </a:t>
            </a:r>
            <a:r>
              <a:rPr lang="es-ES" sz="16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práctica de procesamiento de materiales </a:t>
            </a:r>
            <a:r>
              <a:rPr lang="es-ES" sz="1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CAD-CAM</a:t>
            </a:r>
          </a:p>
          <a:p>
            <a:pPr marL="285750" lvl="4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	Impresión </a:t>
            </a:r>
            <a:r>
              <a:rPr lang="es-ES" sz="16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y fresado de CAD-CAM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	Aprendizaje pedagógico</a:t>
            </a:r>
          </a:p>
        </p:txBody>
      </p:sp>
    </p:spTree>
    <p:extLst>
      <p:ext uri="{BB962C8B-B14F-4D97-AF65-F5344CB8AC3E}">
        <p14:creationId xmlns:p14="http://schemas.microsoft.com/office/powerpoint/2010/main" val="22851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291900" y="408800"/>
            <a:ext cx="68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es-ES" sz="1600" dirty="0" smtClean="0">
                <a:solidFill>
                  <a:schemeClr val="bg1"/>
                </a:solidFill>
                <a:ea typeface="Poppins"/>
              </a:rPr>
              <a:t/>
            </a:r>
            <a:br>
              <a:rPr lang="es-ES" sz="1600" dirty="0" smtClean="0">
                <a:solidFill>
                  <a:schemeClr val="bg1"/>
                </a:solidFill>
                <a:ea typeface="Poppins"/>
              </a:rPr>
            </a:br>
            <a:r>
              <a:rPr lang="es-ES" sz="2000" dirty="0" smtClean="0">
                <a:solidFill>
                  <a:schemeClr val="bg1"/>
                </a:solidFill>
                <a:ea typeface="Poppins"/>
              </a:rPr>
              <a:t>ENCUESTA DE OPINIÓN</a:t>
            </a:r>
            <a:br>
              <a:rPr lang="es-ES" sz="2000" dirty="0" smtClean="0">
                <a:solidFill>
                  <a:schemeClr val="bg1"/>
                </a:solidFill>
                <a:ea typeface="Poppins"/>
              </a:rPr>
            </a:br>
            <a:r>
              <a:rPr lang="es-ES" sz="1600" dirty="0">
                <a:solidFill>
                  <a:schemeClr val="bg1"/>
                </a:solidFill>
                <a:ea typeface="Poppins"/>
              </a:rPr>
              <a:t>j</a:t>
            </a:r>
            <a:r>
              <a:rPr lang="es-ES" sz="1600" dirty="0" smtClean="0">
                <a:solidFill>
                  <a:schemeClr val="bg1"/>
                </a:solidFill>
                <a:ea typeface="Poppins"/>
              </a:rPr>
              <a:t>ulio 2024</a:t>
            </a:r>
            <a:br>
              <a:rPr lang="es-ES" sz="1600" dirty="0" smtClean="0">
                <a:solidFill>
                  <a:schemeClr val="bg1"/>
                </a:solidFill>
                <a:ea typeface="Poppins"/>
              </a:rPr>
            </a:br>
            <a:endParaRPr sz="1600" b="1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291900" y="1612668"/>
            <a:ext cx="7082158" cy="228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endParaRPr lang="es-ES" sz="15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114300" indent="0" algn="just">
              <a:buNone/>
            </a:pPr>
            <a:endParaRPr sz="1500" b="1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114962"/>
              </p:ext>
            </p:extLst>
          </p:nvPr>
        </p:nvGraphicFramePr>
        <p:xfrm>
          <a:off x="836762" y="16746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253538"/>
              </p:ext>
            </p:extLst>
          </p:nvPr>
        </p:nvGraphicFramePr>
        <p:xfrm>
          <a:off x="4572000" y="168322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144199" y="4529836"/>
            <a:ext cx="7377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606061"/>
                </a:solidFill>
              </a:rPr>
              <a:t>Dificultades/desafíos: disponibilidad horaria, extensión de las clases, modalidad</a:t>
            </a:r>
            <a:endParaRPr lang="es-ES" b="1" dirty="0">
              <a:solidFill>
                <a:srgbClr val="606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291900" y="408800"/>
            <a:ext cx="68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es-ES" sz="2000" dirty="0" smtClean="0">
                <a:solidFill>
                  <a:schemeClr val="bg1"/>
                </a:solidFill>
                <a:ea typeface="Poppins"/>
              </a:rPr>
              <a:t/>
            </a:r>
            <a:br>
              <a:rPr lang="es-ES" sz="2000" dirty="0" smtClean="0">
                <a:solidFill>
                  <a:schemeClr val="bg1"/>
                </a:solidFill>
                <a:ea typeface="Poppins"/>
              </a:rPr>
            </a:br>
            <a:r>
              <a:rPr lang="es-ES" sz="2000" dirty="0" smtClean="0">
                <a:solidFill>
                  <a:schemeClr val="bg1"/>
                </a:solidFill>
                <a:ea typeface="Poppins"/>
              </a:rPr>
              <a:t>TRABAJO FINAL</a:t>
            </a:r>
            <a:r>
              <a:rPr lang="es-ES" sz="1600" dirty="0" smtClean="0">
                <a:solidFill>
                  <a:schemeClr val="bg1"/>
                </a:solidFill>
                <a:ea typeface="Poppins"/>
              </a:rPr>
              <a:t/>
            </a:r>
            <a:br>
              <a:rPr lang="es-ES" sz="1600" dirty="0" smtClean="0">
                <a:solidFill>
                  <a:schemeClr val="bg1"/>
                </a:solidFill>
                <a:ea typeface="Poppins"/>
              </a:rPr>
            </a:br>
            <a:r>
              <a:rPr lang="es-ES" sz="1600" dirty="0" smtClean="0">
                <a:solidFill>
                  <a:schemeClr val="bg1"/>
                </a:solidFill>
                <a:ea typeface="Poppins"/>
              </a:rPr>
              <a:t>20 créditos</a:t>
            </a:r>
            <a:endParaRPr sz="1600" b="1" i="1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291900" y="1612668"/>
            <a:ext cx="7082158" cy="228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Tx/>
              <a:buChar char="-"/>
            </a:pPr>
            <a:endParaRPr lang="es-ES" sz="15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1500" dirty="0" smtClean="0">
                <a:latin typeface="+mj-lt"/>
                <a:ea typeface="Calibri"/>
                <a:cs typeface="Calibri"/>
                <a:sym typeface="Calibri"/>
              </a:rPr>
              <a:t>Elección del </a:t>
            </a:r>
            <a:r>
              <a:rPr lang="es-ES" sz="1500" b="1" dirty="0" smtClean="0">
                <a:latin typeface="+mj-lt"/>
                <a:ea typeface="Calibri"/>
                <a:cs typeface="Calibri"/>
                <a:sym typeface="Calibri"/>
              </a:rPr>
              <a:t>tema</a:t>
            </a:r>
            <a:r>
              <a:rPr lang="es-ES" sz="1500" dirty="0" smtClean="0">
                <a:latin typeface="+mj-lt"/>
                <a:ea typeface="Calibri"/>
                <a:cs typeface="Calibri"/>
                <a:sym typeface="Calibri"/>
              </a:rPr>
              <a:t> y de un/a </a:t>
            </a:r>
            <a:r>
              <a:rPr lang="es-ES" sz="1500" b="1" dirty="0" smtClean="0">
                <a:latin typeface="+mj-lt"/>
                <a:ea typeface="Calibri"/>
                <a:cs typeface="Calibri"/>
                <a:sym typeface="Calibri"/>
              </a:rPr>
              <a:t>tutor/a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es-ES" sz="1500" dirty="0" smtClean="0">
              <a:latin typeface="+mj-lt"/>
              <a:ea typeface="Calibri"/>
              <a:cs typeface="Calibri"/>
              <a:sym typeface="Calibri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1500" dirty="0" smtClean="0">
                <a:latin typeface="+mj-lt"/>
                <a:ea typeface="Calibri"/>
                <a:cs typeface="Calibri"/>
                <a:sym typeface="Calibri"/>
              </a:rPr>
              <a:t>Posibilidad de realizar </a:t>
            </a:r>
            <a:r>
              <a:rPr lang="es-ES" sz="1500" b="1" dirty="0" smtClean="0">
                <a:latin typeface="+mj-lt"/>
                <a:ea typeface="Calibri"/>
                <a:cs typeface="Calibri"/>
                <a:sym typeface="Calibri"/>
              </a:rPr>
              <a:t>cursos en apoyo </a:t>
            </a:r>
            <a:r>
              <a:rPr lang="es-ES" sz="1500" dirty="0" smtClean="0">
                <a:latin typeface="+mj-lt"/>
                <a:ea typeface="Calibri"/>
                <a:cs typeface="Calibri"/>
                <a:sym typeface="Calibri"/>
              </a:rPr>
              <a:t>al Trabajo Final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es-ES" sz="1500" dirty="0" smtClean="0">
              <a:latin typeface="+mj-lt"/>
              <a:ea typeface="Calibri"/>
              <a:cs typeface="Calibri"/>
              <a:sym typeface="Calibri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1500" dirty="0" smtClean="0">
                <a:latin typeface="+mj-lt"/>
                <a:ea typeface="Calibri"/>
                <a:cs typeface="Calibri"/>
                <a:sym typeface="Calibri"/>
              </a:rPr>
              <a:t>Diferentes </a:t>
            </a:r>
            <a:r>
              <a:rPr lang="es-ES" sz="1500" b="1" dirty="0" smtClean="0">
                <a:latin typeface="+mj-lt"/>
                <a:ea typeface="Calibri"/>
                <a:cs typeface="Calibri"/>
                <a:sym typeface="Calibri"/>
              </a:rPr>
              <a:t>formatos</a:t>
            </a:r>
            <a:r>
              <a:rPr lang="es-ES" sz="1500" dirty="0" smtClean="0">
                <a:latin typeface="+mj-lt"/>
                <a:ea typeface="Calibri"/>
                <a:cs typeface="Calibri"/>
                <a:sym typeface="Calibri"/>
              </a:rPr>
              <a:t>: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es-ES" sz="1500" dirty="0" smtClean="0">
                <a:latin typeface="+mj-lt"/>
                <a:ea typeface="Calibri"/>
                <a:cs typeface="Calibri"/>
                <a:sym typeface="Calibri"/>
              </a:rPr>
              <a:t>		Monografía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es-ES" sz="1500" dirty="0" smtClean="0">
                <a:latin typeface="+mj-lt"/>
                <a:ea typeface="Calibri"/>
                <a:cs typeface="Calibri"/>
                <a:sym typeface="Calibri"/>
              </a:rPr>
              <a:t>		Revisiones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es-ES" sz="1500" dirty="0" smtClean="0">
                <a:latin typeface="+mj-lt"/>
                <a:ea typeface="Calibri"/>
                <a:cs typeface="Calibri"/>
                <a:sym typeface="Calibri"/>
              </a:rPr>
              <a:t>		Presentación de casos con defensa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es-ES" sz="1500" b="1" dirty="0" smtClean="0">
              <a:latin typeface="+mj-lt"/>
              <a:ea typeface="Calibri"/>
              <a:cs typeface="Calibri"/>
              <a:sym typeface="Calibri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1500" dirty="0" smtClean="0">
                <a:latin typeface="+mj-lt"/>
                <a:ea typeface="Calibri"/>
                <a:cs typeface="Calibri"/>
                <a:sym typeface="Calibri"/>
              </a:rPr>
              <a:t>Proyección de la </a:t>
            </a:r>
            <a:r>
              <a:rPr lang="es-ES" sz="1500" b="1" dirty="0" smtClean="0">
                <a:latin typeface="+mj-lt"/>
                <a:ea typeface="Calibri"/>
                <a:cs typeface="Calibri"/>
                <a:sym typeface="Calibri"/>
              </a:rPr>
              <a:t>presentación</a:t>
            </a:r>
            <a:r>
              <a:rPr lang="es-ES" sz="1500" dirty="0" smtClean="0">
                <a:latin typeface="+mj-lt"/>
                <a:ea typeface="Calibri"/>
                <a:cs typeface="Calibri"/>
                <a:sym typeface="Calibri"/>
              </a:rPr>
              <a:t> del Trabajo</a:t>
            </a:r>
            <a:endParaRPr lang="es-ES" sz="1500" dirty="0">
              <a:latin typeface="+mj-lt"/>
              <a:ea typeface="Calibri"/>
              <a:cs typeface="Calibri"/>
              <a:sym typeface="Calibri"/>
            </a:endParaRPr>
          </a:p>
          <a:p>
            <a:pPr marL="114300" indent="0" algn="just">
              <a:lnSpc>
                <a:spcPct val="100000"/>
              </a:lnSpc>
              <a:buNone/>
            </a:pPr>
            <a:endParaRPr sz="15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3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080655" y="691900"/>
            <a:ext cx="680028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600" dirty="0" smtClean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CALENDARIO 2024</a:t>
            </a:r>
            <a:r>
              <a:rPr lang="es-ES" sz="1600" dirty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/>
            </a:r>
            <a:br>
              <a:rPr lang="es-ES" sz="1600" dirty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</a:br>
            <a:r>
              <a:rPr lang="es-ES" sz="1600" dirty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Ciclo Com</a:t>
            </a:r>
            <a:r>
              <a:rPr lang="es-ES" sz="1600" b="1" dirty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ú</a:t>
            </a:r>
            <a:r>
              <a:rPr lang="es-ES" sz="1600" dirty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n introductorio</a:t>
            </a:r>
            <a:br>
              <a:rPr lang="es-ES" sz="1600" dirty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</a:br>
            <a:r>
              <a:rPr lang="es" sz="1600" b="1" dirty="0" smtClean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lo </a:t>
            </a:r>
            <a:endParaRPr sz="16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1291900" y="691900"/>
            <a:ext cx="7214400" cy="359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i="1" dirty="0" smtClean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 smtClean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626543"/>
              </p:ext>
            </p:extLst>
          </p:nvPr>
        </p:nvGraphicFramePr>
        <p:xfrm>
          <a:off x="307571" y="1376893"/>
          <a:ext cx="8537171" cy="2912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18"/>
                <a:gridCol w="2672080"/>
                <a:gridCol w="1255221"/>
                <a:gridCol w="1368517"/>
                <a:gridCol w="1728435"/>
              </a:tblGrid>
              <a:tr h="360439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CURSO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RESPONSABLE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FECHA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HORARIO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MODALIDAD</a:t>
                      </a:r>
                      <a:endParaRPr lang="es-ES" sz="1200" dirty="0"/>
                    </a:p>
                  </a:txBody>
                  <a:tcPr/>
                </a:tc>
              </a:tr>
              <a:tr h="688306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MONOGRAFÍA Y REDACCIÓN NIVEL 1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DRA. VANESA PREIRA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27/09/24 AL 04/10/2024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18:00 A 22:30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PRESENCIAL</a:t>
                      </a:r>
                    </a:p>
                    <a:p>
                      <a:r>
                        <a:rPr lang="es-ES" sz="1200" dirty="0" smtClean="0"/>
                        <a:t>(ZOOM PARA INTERIOR</a:t>
                      </a:r>
                      <a:r>
                        <a:rPr lang="es-ES" sz="1200" baseline="0" dirty="0" smtClean="0"/>
                        <a:t>)</a:t>
                      </a:r>
                      <a:endParaRPr lang="es-ES" sz="1200" dirty="0"/>
                    </a:p>
                  </a:txBody>
                  <a:tcPr/>
                </a:tc>
              </a:tr>
              <a:tr h="688306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MONOGRAFÍA Y REDACCIÓN</a:t>
                      </a:r>
                      <a:r>
                        <a:rPr lang="es-ES" sz="1200" baseline="0" dirty="0" smtClean="0"/>
                        <a:t> NIVEL 2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LIC. CHRISTIAN ALMONACID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11/10/2024</a:t>
                      </a:r>
                    </a:p>
                    <a:p>
                      <a:r>
                        <a:rPr lang="es-ES" sz="1200" dirty="0" smtClean="0"/>
                        <a:t>18/10/2024</a:t>
                      </a:r>
                    </a:p>
                    <a:p>
                      <a:r>
                        <a:rPr lang="es-ES" sz="1200" dirty="0" smtClean="0"/>
                        <a:t>25/10/2024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18:00 A 21:30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PRESENCIAL</a:t>
                      </a:r>
                      <a:endParaRPr lang="es-ES" sz="1200" dirty="0"/>
                    </a:p>
                  </a:txBody>
                  <a:tcPr/>
                </a:tc>
              </a:tr>
              <a:tr h="688306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BÚSQUEDA DE INFORMACIÓN</a:t>
                      </a:r>
                      <a:r>
                        <a:rPr lang="es-ES" sz="1200" baseline="0" dirty="0" smtClean="0"/>
                        <a:t> NIVEL 2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LIC. CARINA PATRÓN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6/09/2024</a:t>
                      </a:r>
                    </a:p>
                    <a:p>
                      <a:r>
                        <a:rPr lang="es-ES" sz="1200" dirty="0" smtClean="0"/>
                        <a:t>13/09/2024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18:00 a 20:00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PRESENCIAL</a:t>
                      </a:r>
                      <a:endParaRPr lang="es-ES" sz="1200" dirty="0"/>
                    </a:p>
                  </a:txBody>
                  <a:tcPr/>
                </a:tc>
              </a:tr>
              <a:tr h="487550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DIDÁCTICA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LIC. MERCEDES COLLAZO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OCTUBRE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 DEFINIR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PRESENCIAL</a:t>
                      </a:r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291900" y="408800"/>
            <a:ext cx="68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buSzPts val="990"/>
            </a:pPr>
            <a:r>
              <a:rPr lang="es-ES" sz="2400" dirty="0" smtClean="0">
                <a:solidFill>
                  <a:schemeClr val="bg1"/>
                </a:solidFill>
              </a:rPr>
              <a:t/>
            </a:r>
            <a:br>
              <a:rPr lang="es-ES" sz="2400" dirty="0" smtClean="0">
                <a:solidFill>
                  <a:schemeClr val="bg1"/>
                </a:solidFill>
              </a:rPr>
            </a:br>
            <a:r>
              <a:rPr lang="es-ES" sz="2400" dirty="0" smtClean="0">
                <a:solidFill>
                  <a:schemeClr val="bg1"/>
                </a:solidFill>
              </a:rPr>
              <a:t>Documentos </a:t>
            </a:r>
            <a:r>
              <a:rPr lang="es-ES" sz="2400" dirty="0">
                <a:solidFill>
                  <a:schemeClr val="bg1"/>
                </a:solidFill>
              </a:rPr>
              <a:t>de trabajo de Decanato </a:t>
            </a:r>
            <a:r>
              <a:rPr lang="es-ES" sz="2400" dirty="0" smtClean="0">
                <a:solidFill>
                  <a:schemeClr val="bg1"/>
                </a:solidFill>
              </a:rPr>
              <a:t/>
            </a:r>
            <a:br>
              <a:rPr lang="es-ES" sz="2400" dirty="0" smtClean="0">
                <a:solidFill>
                  <a:schemeClr val="bg1"/>
                </a:solidFill>
              </a:rPr>
            </a:br>
            <a:r>
              <a:rPr lang="es-ES" sz="1600" dirty="0" smtClean="0">
                <a:solidFill>
                  <a:schemeClr val="bg1"/>
                </a:solidFill>
              </a:rPr>
              <a:t>Mayo </a:t>
            </a:r>
            <a:r>
              <a:rPr lang="es-ES" sz="1600" dirty="0">
                <a:solidFill>
                  <a:schemeClr val="bg1"/>
                </a:solidFill>
              </a:rPr>
              <a:t>2022</a:t>
            </a:r>
            <a:endParaRPr sz="1600" b="1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115294" y="1918828"/>
            <a:ext cx="7735407" cy="2403878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s-ES" sz="1600" dirty="0" smtClean="0"/>
              <a:t>El Plan </a:t>
            </a:r>
            <a:r>
              <a:rPr lang="es-ES" sz="1600" dirty="0"/>
              <a:t>G</a:t>
            </a:r>
            <a:r>
              <a:rPr lang="es-ES" sz="1600" dirty="0" smtClean="0"/>
              <a:t>eneral </a:t>
            </a:r>
            <a:r>
              <a:rPr lang="es-ES" sz="1600" dirty="0"/>
              <a:t>de </a:t>
            </a:r>
            <a:r>
              <a:rPr lang="es-ES" sz="1600" dirty="0" smtClean="0"/>
              <a:t>Fortalecimiento </a:t>
            </a:r>
            <a:r>
              <a:rPr lang="es-ES" sz="1600" dirty="0"/>
              <a:t>de </a:t>
            </a:r>
            <a:r>
              <a:rPr lang="es-ES" sz="1600" dirty="0" smtClean="0"/>
              <a:t>Carreras Tecnológicas (PFCT) involucra </a:t>
            </a:r>
            <a:r>
              <a:rPr lang="es-ES" sz="1600" dirty="0"/>
              <a:t>aspectos presupuestales, de gestión y de fortalecimiento académico. </a:t>
            </a:r>
            <a:endParaRPr lang="es-ES" sz="1600" dirty="0" smtClean="0"/>
          </a:p>
          <a:p>
            <a:pPr marL="0" lvl="0" indent="0" algn="just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s-ES" sz="1600" dirty="0" smtClean="0"/>
              <a:t>Se </a:t>
            </a:r>
            <a:r>
              <a:rPr lang="es-ES" sz="1600" dirty="0"/>
              <a:t>enmarca en el nuevo escenario normativo y en un crítico análisis institucional de cara a la nueva planificación estratégica. </a:t>
            </a:r>
            <a:endParaRPr lang="es-ES" sz="16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291900" y="408800"/>
            <a:ext cx="68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buSzPts val="990"/>
            </a:pPr>
            <a:r>
              <a:rPr lang="es-ES" sz="2400" dirty="0" smtClean="0">
                <a:solidFill>
                  <a:schemeClr val="bg1"/>
                </a:solidFill>
              </a:rPr>
              <a:t/>
            </a:r>
            <a:br>
              <a:rPr lang="es-ES" sz="2400" dirty="0" smtClean="0">
                <a:solidFill>
                  <a:schemeClr val="bg1"/>
                </a:solidFill>
              </a:rPr>
            </a:br>
            <a:r>
              <a:rPr lang="es-ES" sz="2400" dirty="0" smtClean="0">
                <a:solidFill>
                  <a:schemeClr val="bg1"/>
                </a:solidFill>
              </a:rPr>
              <a:t>Documentos </a:t>
            </a:r>
            <a:r>
              <a:rPr lang="es-ES" sz="2400" dirty="0">
                <a:solidFill>
                  <a:schemeClr val="bg1"/>
                </a:solidFill>
              </a:rPr>
              <a:t>de trabajo de Decanato </a:t>
            </a:r>
            <a:r>
              <a:rPr lang="es-ES" sz="2400" dirty="0" smtClean="0">
                <a:solidFill>
                  <a:schemeClr val="bg1"/>
                </a:solidFill>
              </a:rPr>
              <a:t/>
            </a:r>
            <a:br>
              <a:rPr lang="es-ES" sz="2400" dirty="0" smtClean="0">
                <a:solidFill>
                  <a:schemeClr val="bg1"/>
                </a:solidFill>
              </a:rPr>
            </a:br>
            <a:r>
              <a:rPr lang="es-ES" sz="1600" dirty="0" smtClean="0">
                <a:solidFill>
                  <a:schemeClr val="bg1"/>
                </a:solidFill>
              </a:rPr>
              <a:t>Mayo </a:t>
            </a:r>
            <a:r>
              <a:rPr lang="es-ES" sz="1600" dirty="0">
                <a:solidFill>
                  <a:schemeClr val="bg1"/>
                </a:solidFill>
              </a:rPr>
              <a:t>2022</a:t>
            </a:r>
            <a:endParaRPr sz="1600" b="1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098041" y="1496134"/>
            <a:ext cx="7735407" cy="2403878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endParaRPr lang="es-ES" sz="1600" dirty="0" smtClean="0"/>
          </a:p>
          <a:p>
            <a:pPr marL="0" lvl="0" indent="0" algn="just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s-ES" sz="1600" dirty="0" smtClean="0"/>
              <a:t>En este sentido, se proponen </a:t>
            </a:r>
            <a:r>
              <a:rPr lang="es-ES" sz="1600" dirty="0"/>
              <a:t>acciones de apoyo para mejorar la infraestructura edilicia y el equipamiento (con acciones iniciadas en 2021), </a:t>
            </a:r>
            <a:r>
              <a:rPr lang="es-ES" sz="1600" dirty="0" smtClean="0"/>
              <a:t>a </a:t>
            </a:r>
            <a:r>
              <a:rPr lang="es-ES" sz="1600" dirty="0"/>
              <a:t>las funciones docentes a lo previsto por el nuevo EPD (también iniciadas en 2021) y </a:t>
            </a:r>
            <a:r>
              <a:rPr lang="es-ES" sz="1600" b="1" dirty="0"/>
              <a:t>un programa </a:t>
            </a:r>
            <a:r>
              <a:rPr lang="es-ES" sz="1600" b="1" dirty="0" err="1"/>
              <a:t>postítulo</a:t>
            </a:r>
            <a:r>
              <a:rPr lang="es-ES" sz="1600" b="1" dirty="0"/>
              <a:t> para docentes y egresados de </a:t>
            </a:r>
            <a:r>
              <a:rPr lang="es-ES" sz="1600" b="1" dirty="0" smtClean="0"/>
              <a:t>Carreras </a:t>
            </a:r>
            <a:r>
              <a:rPr lang="es-ES" sz="1600" b="1" dirty="0"/>
              <a:t>T</a:t>
            </a:r>
            <a:r>
              <a:rPr lang="es-ES" sz="1600" b="1" dirty="0" smtClean="0"/>
              <a:t>ecnológicas</a:t>
            </a:r>
            <a:r>
              <a:rPr lang="es-ES" sz="1600" b="1" dirty="0"/>
              <a:t>.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256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291900" y="408800"/>
            <a:ext cx="68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22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Título </a:t>
            </a:r>
            <a:endParaRPr sz="222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1291900" y="691900"/>
            <a:ext cx="7214400" cy="359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Programa </a:t>
            </a:r>
            <a:r>
              <a:rPr lang="es-ES" dirty="0" err="1" smtClean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postítulo</a:t>
            </a:r>
            <a:endParaRPr lang="es-ES" dirty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es-ES" sz="1600" dirty="0" smtClean="0"/>
              <a:t>La Escuela de Graduados de Facultad de Odontología (EGFO) dicta los cursos de este PFCT que </a:t>
            </a:r>
            <a:r>
              <a:rPr lang="es-ES" sz="1600" dirty="0"/>
              <a:t>se iniciaron en 2022, continuando en 2023 y 2024, aprobado por el Consejo de Facultad de Odontología 30/06/22. </a:t>
            </a:r>
            <a:endParaRPr lang="es-ES" sz="1600" dirty="0" smtClean="0"/>
          </a:p>
          <a:p>
            <a:pPr marL="0" lv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es-ES" sz="1600" dirty="0" smtClean="0"/>
              <a:t>Según </a:t>
            </a:r>
            <a:r>
              <a:rPr lang="es-ES" sz="1600" dirty="0"/>
              <a:t>los acuerdos alcanzados, el formato del </a:t>
            </a:r>
            <a:r>
              <a:rPr lang="es-ES" sz="1600" dirty="0" err="1" smtClean="0"/>
              <a:t>postítulo</a:t>
            </a:r>
            <a:r>
              <a:rPr lang="es-ES" sz="1600" dirty="0" smtClean="0"/>
              <a:t> es </a:t>
            </a:r>
            <a:r>
              <a:rPr lang="es-ES" sz="1600" dirty="0"/>
              <a:t>el siguiente: un </a:t>
            </a:r>
            <a:r>
              <a:rPr lang="es-ES" sz="1600" b="1" dirty="0"/>
              <a:t>total de 60 </a:t>
            </a:r>
            <a:r>
              <a:rPr lang="es-ES" sz="1600" b="1" dirty="0" smtClean="0"/>
              <a:t>créditos modular</a:t>
            </a:r>
            <a:r>
              <a:rPr lang="es-ES" sz="1600" dirty="0"/>
              <a:t>; con un </a:t>
            </a:r>
            <a:r>
              <a:rPr lang="es-ES" sz="1600" b="1" dirty="0"/>
              <a:t>T</a:t>
            </a:r>
            <a:r>
              <a:rPr lang="es-ES" sz="1600" b="1" dirty="0" smtClean="0"/>
              <a:t>ramo </a:t>
            </a:r>
            <a:r>
              <a:rPr lang="es-ES" sz="1600" b="1" dirty="0"/>
              <a:t>G</a:t>
            </a:r>
            <a:r>
              <a:rPr lang="es-ES" sz="1600" b="1" dirty="0" smtClean="0"/>
              <a:t>eneral de </a:t>
            </a:r>
            <a:r>
              <a:rPr lang="es-ES" sz="1600" b="1" dirty="0"/>
              <a:t>16 </a:t>
            </a:r>
            <a:r>
              <a:rPr lang="es-ES" sz="1600" b="1" dirty="0" smtClean="0"/>
              <a:t>créditos</a:t>
            </a:r>
            <a:r>
              <a:rPr lang="es-ES" sz="1600" dirty="0" smtClean="0"/>
              <a:t>, </a:t>
            </a:r>
            <a:r>
              <a:rPr lang="es-ES" sz="1600" dirty="0"/>
              <a:t>un </a:t>
            </a:r>
            <a:r>
              <a:rPr lang="es-ES" sz="1600" b="1" dirty="0"/>
              <a:t>T</a:t>
            </a:r>
            <a:r>
              <a:rPr lang="es-ES" sz="1600" b="1" dirty="0" smtClean="0"/>
              <a:t>ramo </a:t>
            </a:r>
            <a:r>
              <a:rPr lang="es-ES" sz="1600" b="1" dirty="0"/>
              <a:t>A</a:t>
            </a:r>
            <a:r>
              <a:rPr lang="es-ES" sz="1600" b="1" dirty="0" smtClean="0"/>
              <a:t>cadémico </a:t>
            </a:r>
            <a:r>
              <a:rPr lang="es-ES" sz="1600" b="1" dirty="0"/>
              <a:t>de 24 créditos </a:t>
            </a:r>
            <a:r>
              <a:rPr lang="es-ES" sz="1600" dirty="0" smtClean="0"/>
              <a:t>y un </a:t>
            </a:r>
            <a:r>
              <a:rPr lang="es-ES" sz="1600" b="1" dirty="0" smtClean="0"/>
              <a:t>Trabajo Final de 20 créditos</a:t>
            </a:r>
            <a:r>
              <a:rPr lang="es-ES" sz="1600" dirty="0" smtClean="0"/>
              <a:t>.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291900" y="408800"/>
            <a:ext cx="68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22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Título </a:t>
            </a:r>
            <a:endParaRPr sz="222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19065" y="1390300"/>
            <a:ext cx="2664958" cy="87920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Descripción del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Formato </a:t>
            </a:r>
            <a:r>
              <a:rPr lang="es-ES" dirty="0" err="1" smtClean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postítulo</a:t>
            </a:r>
            <a:endParaRPr lang="es-ES" dirty="0" smtClean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23" y="0"/>
            <a:ext cx="434595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89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291900" y="408800"/>
            <a:ext cx="68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>
                <a:solidFill>
                  <a:schemeClr val="bg1"/>
                </a:solidFill>
              </a:rPr>
              <a:t/>
            </a:r>
            <a:br>
              <a:rPr lang="es-ES" sz="2000" dirty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>OBJETIVOS DEL PROGRAMA POSTÍTULO</a:t>
            </a:r>
            <a:endParaRPr sz="2000" b="1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069676" y="1733437"/>
            <a:ext cx="7867290" cy="228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lnSpc>
                <a:spcPct val="100000"/>
              </a:lnSpc>
              <a:buNone/>
            </a:pPr>
            <a:r>
              <a:rPr lang="es-ES" sz="1600" b="1" dirty="0" smtClean="0">
                <a:solidFill>
                  <a:srgbClr val="009BAC"/>
                </a:solidFill>
              </a:rPr>
              <a:t>General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es-ES" sz="1500" b="1" dirty="0" smtClean="0">
              <a:solidFill>
                <a:srgbClr val="009BAC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es-ES" sz="1500" dirty="0" smtClean="0"/>
              <a:t>Generar </a:t>
            </a:r>
            <a:r>
              <a:rPr lang="es-ES" sz="1500" dirty="0"/>
              <a:t>condiciones para el fortalecimiento </a:t>
            </a:r>
            <a:r>
              <a:rPr lang="es-ES" sz="1500" dirty="0" smtClean="0"/>
              <a:t>académico </a:t>
            </a:r>
            <a:r>
              <a:rPr lang="es-ES" sz="1500" dirty="0"/>
              <a:t>de los docentes y ofertas </a:t>
            </a:r>
            <a:r>
              <a:rPr lang="es-ES" sz="1500" dirty="0" err="1" smtClean="0"/>
              <a:t>postítulo</a:t>
            </a:r>
            <a:r>
              <a:rPr lang="es-ES" sz="1500" dirty="0" smtClean="0"/>
              <a:t> </a:t>
            </a:r>
            <a:r>
              <a:rPr lang="es-ES" sz="1500" dirty="0"/>
              <a:t>dirigidas </a:t>
            </a:r>
            <a:r>
              <a:rPr lang="es-ES" sz="1500" dirty="0" smtClean="0"/>
              <a:t>a egresados </a:t>
            </a:r>
            <a:r>
              <a:rPr lang="es-ES" sz="1500" dirty="0"/>
              <a:t>de carreras </a:t>
            </a:r>
            <a:r>
              <a:rPr lang="es-ES" sz="1500" dirty="0" smtClean="0"/>
              <a:t>tecnológicas</a:t>
            </a:r>
            <a:endParaRPr lang="es-ES" sz="1500" dirty="0"/>
          </a:p>
          <a:p>
            <a:pPr algn="just">
              <a:lnSpc>
                <a:spcPct val="100000"/>
              </a:lnSpc>
            </a:pPr>
            <a:endParaRPr lang="es-ES" sz="1500" i="1" dirty="0" smtClean="0"/>
          </a:p>
          <a:p>
            <a:pPr marL="114300" indent="0" algn="just">
              <a:lnSpc>
                <a:spcPct val="100000"/>
              </a:lnSpc>
              <a:buNone/>
            </a:pPr>
            <a:r>
              <a:rPr lang="es-ES" sz="1600" b="1" dirty="0" smtClean="0">
                <a:solidFill>
                  <a:srgbClr val="009BAC"/>
                </a:solidFill>
              </a:rPr>
              <a:t>Específicos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es-ES" sz="1500" b="1" dirty="0">
              <a:solidFill>
                <a:srgbClr val="009BAC"/>
              </a:solidFill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es-ES" sz="1500" dirty="0" smtClean="0"/>
              <a:t>1</a:t>
            </a:r>
            <a:r>
              <a:rPr lang="es-ES" sz="1500" dirty="0"/>
              <a:t>. Fortalecer la </a:t>
            </a:r>
            <a:r>
              <a:rPr lang="es-ES" sz="1500" dirty="0" smtClean="0"/>
              <a:t>formación </a:t>
            </a:r>
            <a:r>
              <a:rPr lang="es-ES" sz="1500" dirty="0"/>
              <a:t>general y </a:t>
            </a:r>
            <a:r>
              <a:rPr lang="es-ES" sz="1500" dirty="0" smtClean="0"/>
              <a:t>académica </a:t>
            </a:r>
            <a:r>
              <a:rPr lang="es-ES" sz="1500" dirty="0"/>
              <a:t>de docentes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es-ES" sz="1500" dirty="0"/>
              <a:t>2. Promover la </a:t>
            </a:r>
            <a:r>
              <a:rPr lang="es-ES" sz="1500" dirty="0" smtClean="0"/>
              <a:t>formación técnica </a:t>
            </a:r>
            <a:r>
              <a:rPr lang="es-ES" sz="1500" dirty="0"/>
              <a:t>especifica de </a:t>
            </a:r>
            <a:r>
              <a:rPr lang="es-ES" sz="1500" dirty="0" smtClean="0"/>
              <a:t>áreas </a:t>
            </a:r>
            <a:r>
              <a:rPr lang="es-ES" sz="1500" dirty="0"/>
              <a:t>clave para docentes y graduados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es-ES" sz="1500" dirty="0"/>
              <a:t>3. Avanzar hacia una oferta de </a:t>
            </a:r>
            <a:r>
              <a:rPr lang="es-ES" sz="1500" dirty="0" smtClean="0"/>
              <a:t>formación </a:t>
            </a:r>
            <a:r>
              <a:rPr lang="es-ES" sz="1500" dirty="0"/>
              <a:t>para egresados con </a:t>
            </a:r>
            <a:r>
              <a:rPr lang="es-ES" sz="1500" dirty="0" smtClean="0"/>
              <a:t>carácter </a:t>
            </a:r>
            <a:r>
              <a:rPr lang="es-ES" sz="1500" dirty="0"/>
              <a:t>de especialidad.</a:t>
            </a:r>
            <a:endParaRPr sz="15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9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291900" y="408800"/>
            <a:ext cx="68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22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Título </a:t>
            </a:r>
            <a:endParaRPr sz="222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19065" y="1390300"/>
            <a:ext cx="2664958" cy="87920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400" b="1" dirty="0" smtClean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Propuesta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400" b="1" dirty="0" smtClean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Educativa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400" b="1" dirty="0" smtClean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2022 – 2024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6400" b="1" dirty="0" smtClean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6400" b="1" dirty="0" smtClean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6400" b="1" i="1" dirty="0" smtClean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42" y="408800"/>
            <a:ext cx="6450805" cy="436418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863839" y="2510444"/>
            <a:ext cx="1243749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chemeClr val="accent1">
                    <a:lumMod val="50000"/>
                  </a:schemeClr>
                </a:solidFill>
              </a:rPr>
              <a:t>Curso Ciclo Común Especialidades</a:t>
            </a:r>
            <a:endParaRPr lang="es-ES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291900" y="408800"/>
            <a:ext cx="68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22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Título </a:t>
            </a:r>
            <a:endParaRPr sz="222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2315" y="1506678"/>
            <a:ext cx="2664958" cy="87920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400" b="1" dirty="0" smtClean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Propuesta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400" b="1" dirty="0" smtClean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Educativa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400" b="1" dirty="0" smtClean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2022 – 2024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6400" b="1" dirty="0" smtClean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6400" b="1" i="1" dirty="0" smtClean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87" y="97924"/>
            <a:ext cx="5237016" cy="497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291900" y="408800"/>
            <a:ext cx="68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22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Título </a:t>
            </a:r>
            <a:endParaRPr sz="222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1291900" y="691900"/>
            <a:ext cx="7214400" cy="359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>
              <a:buNone/>
            </a:pPr>
            <a:r>
              <a:rPr lang="es-ES" sz="2300" dirty="0" smtClean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INFORME 2024</a:t>
            </a:r>
          </a:p>
          <a:p>
            <a:pPr marL="0" lvl="0" indent="0">
              <a:buNone/>
            </a:pPr>
            <a:r>
              <a:rPr lang="es-ES" sz="2300" dirty="0" smtClean="0">
                <a:solidFill>
                  <a:schemeClr val="accent5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CONSEJO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i="1" dirty="0" smtClean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i="1" dirty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114300" indent="0">
              <a:buNone/>
            </a:pPr>
            <a:r>
              <a:rPr lang="es-ES" sz="2300" dirty="0" smtClean="0"/>
              <a:t>Se realizó </a:t>
            </a:r>
            <a:r>
              <a:rPr lang="es-ES" sz="2300" dirty="0"/>
              <a:t>un seguimiento de </a:t>
            </a:r>
            <a:r>
              <a:rPr lang="es-ES" sz="2300" dirty="0" smtClean="0"/>
              <a:t>todos los </a:t>
            </a:r>
            <a:r>
              <a:rPr lang="es-ES" sz="2300" dirty="0"/>
              <a:t>y las docenes de las carreras que adhirieron al PFCT, realizando los diferentes cursos propuestos. </a:t>
            </a:r>
            <a:endParaRPr lang="es-ES" sz="2300" dirty="0" smtClean="0"/>
          </a:p>
          <a:p>
            <a:pPr marL="114300" indent="0">
              <a:buNone/>
            </a:pPr>
            <a:endParaRPr lang="es-ES" sz="2300" dirty="0"/>
          </a:p>
          <a:p>
            <a:pPr marL="114300" indent="0">
              <a:buNone/>
            </a:pPr>
            <a:r>
              <a:rPr lang="es-ES" sz="2300" dirty="0" smtClean="0"/>
              <a:t>El </a:t>
            </a:r>
            <a:r>
              <a:rPr lang="es-ES" sz="2300" dirty="0"/>
              <a:t>número total de docentes que </a:t>
            </a:r>
            <a:r>
              <a:rPr lang="es-ES" sz="2300" b="1" dirty="0"/>
              <a:t>cursaron </a:t>
            </a:r>
            <a:r>
              <a:rPr lang="es-ES" sz="2300" b="1" dirty="0" smtClean="0"/>
              <a:t>fue 29,de </a:t>
            </a:r>
            <a:r>
              <a:rPr lang="es-ES" sz="2300" b="1" dirty="0"/>
              <a:t>los cuales 27 son de la Carrera de </a:t>
            </a:r>
            <a:r>
              <a:rPr lang="es-ES" sz="2300" b="1" dirty="0" smtClean="0"/>
              <a:t>Laboratorio y </a:t>
            </a:r>
            <a:r>
              <a:rPr lang="es-ES" sz="2300" b="1" dirty="0"/>
              <a:t>2 de la Carreras de AA/HH. </a:t>
            </a:r>
            <a:endParaRPr lang="es-ES" sz="2300" b="1" dirty="0" smtClean="0"/>
          </a:p>
          <a:p>
            <a:pPr marL="114300" indent="0">
              <a:buNone/>
            </a:pPr>
            <a:endParaRPr lang="es-ES" sz="2300" dirty="0"/>
          </a:p>
          <a:p>
            <a:pPr marL="114300" indent="0">
              <a:buNone/>
            </a:pPr>
            <a:r>
              <a:rPr lang="es-ES" sz="2300" dirty="0"/>
              <a:t>La EGFO ofreció para </a:t>
            </a:r>
            <a:r>
              <a:rPr lang="es-ES" sz="2300" dirty="0" smtClean="0"/>
              <a:t>el plan </a:t>
            </a:r>
            <a:r>
              <a:rPr lang="es-ES" sz="2300" dirty="0"/>
              <a:t>un total de </a:t>
            </a:r>
            <a:r>
              <a:rPr lang="es-ES" sz="2300" dirty="0" smtClean="0"/>
              <a:t>20 cursos, de </a:t>
            </a:r>
            <a:r>
              <a:rPr lang="es-ES" sz="2300" dirty="0"/>
              <a:t>los cuales </a:t>
            </a:r>
            <a:r>
              <a:rPr lang="es-ES" sz="2300" dirty="0" smtClean="0"/>
              <a:t>del tramo </a:t>
            </a:r>
            <a:r>
              <a:rPr lang="es-ES" sz="2300" dirty="0"/>
              <a:t>general son 6 cursos con un total 20 de créditos, de los cursos del tramo </a:t>
            </a:r>
            <a:r>
              <a:rPr lang="es-ES" sz="2300" dirty="0" smtClean="0"/>
              <a:t>Académico son 10 para </a:t>
            </a:r>
            <a:r>
              <a:rPr lang="es-ES" sz="2300" dirty="0"/>
              <a:t>la Carrera de Laboratorio con un total de 47 créditos y 4 cursos de la Carrera de AA/HH con 15 créditos</a:t>
            </a:r>
            <a:r>
              <a:rPr lang="es-ES" sz="2300" dirty="0" smtClean="0"/>
              <a:t>.</a:t>
            </a:r>
          </a:p>
          <a:p>
            <a:pPr marL="114300" indent="0">
              <a:buNone/>
            </a:pPr>
            <a:endParaRPr lang="es-ES" sz="2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i="1" dirty="0" smtClean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 smtClean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5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0770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727</Words>
  <Application>Microsoft Office PowerPoint</Application>
  <PresentationFormat>Presentación en pantalla (16:9)</PresentationFormat>
  <Paragraphs>135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Wingdings</vt:lpstr>
      <vt:lpstr>Poppins</vt:lpstr>
      <vt:lpstr>Calibri</vt:lpstr>
      <vt:lpstr>Poppins ExtraBold</vt:lpstr>
      <vt:lpstr>Simple Light</vt:lpstr>
      <vt:lpstr>Presentación de PowerPoint</vt:lpstr>
      <vt:lpstr> Documentos de trabajo de Decanato  Mayo 2022</vt:lpstr>
      <vt:lpstr> Documentos de trabajo de Decanato  Mayo 2022</vt:lpstr>
      <vt:lpstr>Título </vt:lpstr>
      <vt:lpstr>Título </vt:lpstr>
      <vt:lpstr>  OBJETIVOS DEL PROGRAMA POSTÍTULO</vt:lpstr>
      <vt:lpstr>Título </vt:lpstr>
      <vt:lpstr>Título </vt:lpstr>
      <vt:lpstr>Título </vt:lpstr>
      <vt:lpstr>Título </vt:lpstr>
      <vt:lpstr> ENCUESTA DE OPINIÓN julio 2024 </vt:lpstr>
      <vt:lpstr> ENCUESTA DE OPINIÓN julio 2024 </vt:lpstr>
      <vt:lpstr> ENCUESTA DE OPINIÓN julio 2024 </vt:lpstr>
      <vt:lpstr> ENCUESTA DE OPINIÓN julio 2024 </vt:lpstr>
      <vt:lpstr> TRABAJO FINAL 20 créditos</vt:lpstr>
      <vt:lpstr>CALENDARIO 2024 Ciclo Común introductorio lo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FdeO</dc:creator>
  <cp:lastModifiedBy>FdeO</cp:lastModifiedBy>
  <cp:revision>37</cp:revision>
  <dcterms:modified xsi:type="dcterms:W3CDTF">2024-07-24T20:07:40Z</dcterms:modified>
</cp:coreProperties>
</file>